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0"/>
  </p:notesMasterIdLst>
  <p:handoutMasterIdLst>
    <p:handoutMasterId r:id="rId51"/>
  </p:handoutMasterIdLst>
  <p:sldIdLst>
    <p:sldId id="355" r:id="rId2"/>
    <p:sldId id="281" r:id="rId3"/>
    <p:sldId id="258" r:id="rId4"/>
    <p:sldId id="257" r:id="rId5"/>
    <p:sldId id="259" r:id="rId6"/>
    <p:sldId id="260" r:id="rId7"/>
    <p:sldId id="291" r:id="rId8"/>
    <p:sldId id="353" r:id="rId9"/>
    <p:sldId id="292" r:id="rId10"/>
    <p:sldId id="261" r:id="rId11"/>
    <p:sldId id="262" r:id="rId12"/>
    <p:sldId id="263" r:id="rId13"/>
    <p:sldId id="264" r:id="rId14"/>
    <p:sldId id="295" r:id="rId15"/>
    <p:sldId id="296" r:id="rId16"/>
    <p:sldId id="270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68" r:id="rId26"/>
    <p:sldId id="271" r:id="rId27"/>
    <p:sldId id="273" r:id="rId28"/>
    <p:sldId id="272" r:id="rId29"/>
    <p:sldId id="305" r:id="rId30"/>
    <p:sldId id="306" r:id="rId31"/>
    <p:sldId id="307" r:id="rId32"/>
    <p:sldId id="308" r:id="rId33"/>
    <p:sldId id="310" r:id="rId34"/>
    <p:sldId id="309" r:id="rId35"/>
    <p:sldId id="312" r:id="rId36"/>
    <p:sldId id="311" r:id="rId37"/>
    <p:sldId id="315" r:id="rId38"/>
    <p:sldId id="313" r:id="rId39"/>
    <p:sldId id="316" r:id="rId40"/>
    <p:sldId id="317" r:id="rId41"/>
    <p:sldId id="318" r:id="rId42"/>
    <p:sldId id="319" r:id="rId43"/>
    <p:sldId id="320" r:id="rId44"/>
    <p:sldId id="323" r:id="rId45"/>
    <p:sldId id="322" r:id="rId46"/>
    <p:sldId id="324" r:id="rId47"/>
    <p:sldId id="325" r:id="rId48"/>
    <p:sldId id="326" r:id="rId49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Eras Bold IT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Eras Bold IT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Eras Bold IT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Eras Bold IT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Eras Bold ITC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Eras Bold ITC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Eras Bold ITC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Eras Bold ITC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Eras Bold IT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625"/>
    <a:srgbClr val="E5A3A3"/>
    <a:srgbClr val="F1CBCB"/>
    <a:srgbClr val="FFD85D"/>
    <a:srgbClr val="D56969"/>
    <a:srgbClr val="E7D447"/>
    <a:srgbClr val="ECBEBE"/>
    <a:srgbClr val="E6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4" autoAdjust="0"/>
  </p:normalViewPr>
  <p:slideViewPr>
    <p:cSldViewPr>
      <p:cViewPr>
        <p:scale>
          <a:sx n="66" d="100"/>
          <a:sy n="66" d="100"/>
        </p:scale>
        <p:origin x="-150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550" y="294"/>
      </p:cViewPr>
      <p:guideLst>
        <p:guide orient="horz" pos="28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0" tIns="45525" rIns="91050" bIns="45525" numCol="1" anchor="t" anchorCtr="0" compatLnSpc="1">
            <a:prstTxWarp prst="textNoShape">
              <a:avLst/>
            </a:prstTxWarp>
          </a:bodyPr>
          <a:lstStyle>
            <a:lvl1pPr defTabSz="909137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0" tIns="45525" rIns="91050" bIns="45525" numCol="1" anchor="t" anchorCtr="0" compatLnSpc="1">
            <a:prstTxWarp prst="textNoShape">
              <a:avLst/>
            </a:prstTxWarp>
          </a:bodyPr>
          <a:lstStyle>
            <a:lvl1pPr algn="r" defTabSz="909137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0" tIns="45525" rIns="91050" bIns="45525" numCol="1" anchor="b" anchorCtr="0" compatLnSpc="1">
            <a:prstTxWarp prst="textNoShape">
              <a:avLst/>
            </a:prstTxWarp>
          </a:bodyPr>
          <a:lstStyle>
            <a:lvl1pPr defTabSz="909137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0" tIns="45525" rIns="91050" bIns="45525" numCol="1" anchor="b" anchorCtr="0" compatLnSpc="1">
            <a:prstTxWarp prst="textNoShape">
              <a:avLst/>
            </a:prstTxWarp>
          </a:bodyPr>
          <a:lstStyle>
            <a:lvl1pPr algn="r" defTabSz="909137" eaLnBrk="0" hangingPunct="0">
              <a:defRPr sz="1200"/>
            </a:lvl1pPr>
          </a:lstStyle>
          <a:p>
            <a:pPr>
              <a:defRPr/>
            </a:pPr>
            <a:fld id="{9D3FC542-ABB8-4D4C-967A-3A7C45A2D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806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52" tIns="44676" rIns="89352" bIns="44676" numCol="1" anchor="t" anchorCtr="0" compatLnSpc="1">
            <a:prstTxWarp prst="textNoShape">
              <a:avLst/>
            </a:prstTxWarp>
          </a:bodyPr>
          <a:lstStyle>
            <a:lvl1pPr defTabSz="89215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52" tIns="44676" rIns="89352" bIns="44676" numCol="1" anchor="t" anchorCtr="0" compatLnSpc="1">
            <a:prstTxWarp prst="textNoShape">
              <a:avLst/>
            </a:prstTxWarp>
          </a:bodyPr>
          <a:lstStyle>
            <a:lvl1pPr algn="r" defTabSz="89215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1838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040" tIns="44521" rIns="89040" bIns="4452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14825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52" tIns="44676" rIns="89352" bIns="44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52" tIns="44676" rIns="89352" bIns="44676" numCol="1" anchor="b" anchorCtr="0" compatLnSpc="1">
            <a:prstTxWarp prst="textNoShape">
              <a:avLst/>
            </a:prstTxWarp>
          </a:bodyPr>
          <a:lstStyle>
            <a:lvl1pPr defTabSz="89215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352" tIns="44676" rIns="89352" bIns="44676" numCol="1" anchor="b" anchorCtr="0" compatLnSpc="1">
            <a:prstTxWarp prst="textNoShape">
              <a:avLst/>
            </a:prstTxWarp>
          </a:bodyPr>
          <a:lstStyle>
            <a:lvl1pPr algn="r" defTabSz="892158">
              <a:defRPr sz="1200"/>
            </a:lvl1pPr>
          </a:lstStyle>
          <a:p>
            <a:pPr>
              <a:defRPr/>
            </a:pPr>
            <a:fld id="{8AC39B7E-2130-40E9-8A00-85FE90E47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94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57C14-433C-4376-B51D-D23A4B55B12F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2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56302" y="3124201"/>
            <a:ext cx="3359098" cy="8382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rgbClr val="F78009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762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3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8E0000">
                    <a:lumMod val="50000"/>
                  </a:srgbClr>
                </a:solidFill>
                <a:cs typeface="Helvetica" pitchFamily="34" charset="0"/>
              </a:rPr>
              <a:t>NSDL e-Governance Infrastructure Limited</a:t>
            </a:r>
            <a:endParaRPr lang="en-US" sz="1200" b="1" dirty="0">
              <a:solidFill>
                <a:srgbClr val="8E0000">
                  <a:lumMod val="50000"/>
                </a:srgbClr>
              </a:solidFill>
              <a:cs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pic>
        <p:nvPicPr>
          <p:cNvPr id="14" name="Picture 13" descr="bottom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2438400"/>
            <a:ext cx="3352800" cy="609600"/>
          </a:xfrm>
        </p:spPr>
        <p:txBody>
          <a:bodyPr>
            <a:normAutofit/>
          </a:bodyPr>
          <a:lstStyle>
            <a:lvl1pPr algn="r">
              <a:buNone/>
              <a:defRPr sz="2800" b="1" i="0" u="none">
                <a:solidFill>
                  <a:srgbClr val="631B0D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495800"/>
            <a:ext cx="3352800" cy="38100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Name of Presenter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5562600" y="4953000"/>
            <a:ext cx="3352800" cy="38100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Designation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17" name="Picture 16" descr="468839519.jpg"/>
          <p:cNvPicPr>
            <a:picLocks noChangeAspect="1"/>
          </p:cNvPicPr>
          <p:nvPr/>
        </p:nvPicPr>
        <p:blipFill>
          <a:blip r:embed="rId4" cstate="print"/>
          <a:srcRect l="34872" r="2564"/>
          <a:stretch>
            <a:fillRect/>
          </a:stretch>
        </p:blipFill>
        <p:spPr>
          <a:xfrm>
            <a:off x="0" y="1524000"/>
            <a:ext cx="4648200" cy="5257800"/>
          </a:xfrm>
          <a:prstGeom prst="flowChartDelay">
            <a:avLst/>
          </a:prstGeom>
          <a:solidFill>
            <a:schemeClr val="bg1"/>
          </a:solidFill>
          <a:ln w="63500" cap="rnd">
            <a:noFill/>
          </a:ln>
          <a:effectLst/>
        </p:spPr>
      </p:pic>
      <p:pic>
        <p:nvPicPr>
          <p:cNvPr id="18" name="Picture 17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pic>
        <p:nvPicPr>
          <p:cNvPr id="20" name="Picture 19" descr="bottom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24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5562600" y="5715000"/>
            <a:ext cx="3352800" cy="304800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Date :  -  /  -  / 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3487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736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FFC000"/>
                </a:solidFill>
                <a:cs typeface="Arial" charset="0"/>
              </a:rPr>
              <a:t>Click to edit Master title style</a:t>
            </a:r>
            <a:endParaRPr lang="en-US" dirty="0" smtClean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FFC000"/>
                </a:solidFill>
                <a:cs typeface="Arial" charset="0"/>
              </a:rPr>
              <a:t>Click to edit Master title style</a:t>
            </a:r>
            <a:endParaRPr lang="en-US" dirty="0" smtClean="0">
              <a:solidFill>
                <a:srgbClr val="FFC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1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8229600" cy="4495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5577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  <a:prstGeom prst="rect">
            <a:avLst/>
          </a:prstGeom>
        </p:spPr>
        <p:txBody>
          <a:bodyPr vert="eaVert"/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Click to edit Master title style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  <a:cs typeface="Arial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301894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8" name="Picture 7" descr="bottom_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542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7839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677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9382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227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892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433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3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49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7090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6224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7414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35442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8403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2371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2225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3622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256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5146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763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3395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584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14040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94726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7234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8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5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95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FFC000"/>
                </a:solidFill>
                <a:cs typeface="Arial" charset="0"/>
              </a:rPr>
              <a:t>Click to edit Master title style</a:t>
            </a:r>
            <a:endParaRPr lang="en-US" dirty="0" smtClean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FFC000"/>
                </a:solidFill>
                <a:cs typeface="Arial" charset="0"/>
              </a:rPr>
              <a:t>Click to edit Master title style</a:t>
            </a:r>
            <a:endParaRPr lang="en-US" dirty="0" smtClean="0">
              <a:solidFill>
                <a:srgbClr val="FFC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72402"/>
      </p:ext>
    </p:extLst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1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98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83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0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07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0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16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91191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68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86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149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09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4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4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4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19523"/>
      </p:ext>
    </p:extLst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48113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3540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75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56722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25642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0780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36938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82734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31709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9710"/>
      </p:ext>
    </p:extLst>
  </p:cSld>
  <p:clrMapOvr>
    <a:masterClrMapping/>
  </p:clrMapOvr>
  <p:hf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95215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940"/>
      </p:ext>
    </p:extLst>
  </p:cSld>
  <p:clrMapOvr>
    <a:masterClrMapping/>
  </p:clrMapOvr>
  <p:hf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387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491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17085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9755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33921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74515"/>
      </p:ext>
    </p:extLst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7107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2799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25441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32824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289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99706"/>
      </p:ext>
    </p:extLst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8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98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97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31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80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660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37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483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77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124200" cy="6096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295400"/>
            <a:ext cx="49530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124200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FFC000"/>
                </a:solidFill>
                <a:cs typeface="Arial" charset="0"/>
              </a:rPr>
              <a:t>Click to edit Master title style</a:t>
            </a:r>
            <a:endParaRPr lang="en-US" dirty="0" smtClean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76200"/>
            <a:ext cx="7772400" cy="685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FFC000"/>
                </a:solidFill>
                <a:cs typeface="Arial" charset="0"/>
              </a:rPr>
              <a:t>Click to edit Master title style</a:t>
            </a:r>
            <a:endParaRPr lang="en-US" dirty="0" smtClean="0">
              <a:solidFill>
                <a:srgbClr val="FFC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62223"/>
      </p:ext>
    </p:extLst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63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16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6" name="Picture 5" descr="bottom_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29400"/>
            <a:ext cx="9144000" cy="15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FA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20004" y="228600"/>
            <a:ext cx="1619196" cy="48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9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2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4237" y="6566356"/>
            <a:ext cx="21579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" pitchFamily="34" charset="0"/>
                <a:cs typeface="Arial" charset="0"/>
              </a:rPr>
              <a:t>Confidential. NSDL e-Gov Internal use only</a:t>
            </a:r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  <a:latin typeface="Helvetica" pitchFamily="34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965" y="121920"/>
            <a:ext cx="9130035" cy="669538"/>
            <a:chOff x="13965" y="121920"/>
            <a:chExt cx="9130035" cy="669538"/>
          </a:xfrm>
        </p:grpSpPr>
        <p:pic>
          <p:nvPicPr>
            <p:cNvPr id="10" name="Picture 9" descr="HEADER.png"/>
            <p:cNvPicPr>
              <a:picLocks noChangeAspect="1"/>
            </p:cNvPicPr>
            <p:nvPr userDrawn="1"/>
          </p:nvPicPr>
          <p:blipFill>
            <a:blip r:embed="rId94" cstate="print"/>
            <a:stretch>
              <a:fillRect/>
            </a:stretch>
          </p:blipFill>
          <p:spPr>
            <a:xfrm>
              <a:off x="13965" y="153421"/>
              <a:ext cx="8728359" cy="638037"/>
            </a:xfrm>
            <a:prstGeom prst="rect">
              <a:avLst/>
            </a:prstGeom>
          </p:spPr>
        </p:pic>
        <p:pic>
          <p:nvPicPr>
            <p:cNvPr id="11" name="Picture 10" descr="logo-2.png"/>
            <p:cNvPicPr>
              <a:picLocks noChangeAspect="1"/>
            </p:cNvPicPr>
            <p:nvPr userDrawn="1"/>
          </p:nvPicPr>
          <p:blipFill>
            <a:blip r:embed="rId95" cstate="print"/>
            <a:stretch>
              <a:fillRect/>
            </a:stretch>
          </p:blipFill>
          <p:spPr>
            <a:xfrm>
              <a:off x="6898106" y="121920"/>
              <a:ext cx="2245894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35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  <p:sldLayoutId id="2147483749" r:id="rId88"/>
    <p:sldLayoutId id="2147483750" r:id="rId89"/>
    <p:sldLayoutId id="2147483751" r:id="rId90"/>
    <p:sldLayoutId id="2147483752" r:id="rId91"/>
    <p:sldLayoutId id="2147483753" r:id="rId9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cra.nsdl.co.in/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scan-cra.com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8200" y="1219200"/>
            <a:ext cx="4495800" cy="1066800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Subscriber  Maintenance</a:t>
            </a:r>
            <a:endParaRPr lang="en-US" sz="2400" u="sng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562600" y="6172200"/>
            <a:ext cx="3352800" cy="304800"/>
          </a:xfrm>
        </p:spPr>
        <p:txBody>
          <a:bodyPr>
            <a:noAutofit/>
          </a:bodyPr>
          <a:lstStyle/>
          <a:p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3581400" y="914400"/>
            <a:ext cx="5334001" cy="114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1" i="0" u="none" kern="1200">
                <a:solidFill>
                  <a:srgbClr val="631B0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8E0000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 dirty="0" smtClean="0">
                <a:solidFill>
                  <a:srgbClr val="8E0000">
                    <a:lumMod val="50000"/>
                  </a:srgbClr>
                </a:solidFill>
                <a:latin typeface="Book Antiqua" pitchFamily="18" charset="0"/>
              </a:rPr>
              <a:t/>
            </a:r>
            <a:br>
              <a:rPr lang="en-US" sz="2400" dirty="0" smtClean="0">
                <a:solidFill>
                  <a:srgbClr val="8E0000">
                    <a:lumMod val="50000"/>
                  </a:srgbClr>
                </a:solidFill>
                <a:latin typeface="Book Antiqua" pitchFamily="18" charset="0"/>
              </a:rPr>
            </a:br>
            <a:endParaRPr lang="en-US" sz="2400" dirty="0">
              <a:solidFill>
                <a:srgbClr val="8E0000">
                  <a:lumMod val="5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5029200"/>
            <a:ext cx="4968240" cy="124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3966"/>
            <a:ext cx="4953000" cy="37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87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2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183" r="1563" b="6490"/>
          <a:stretch/>
        </p:blipFill>
        <p:spPr bwMode="auto">
          <a:xfrm>
            <a:off x="0" y="1295400"/>
            <a:ext cx="9144000" cy="517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3428999" y="2540770"/>
            <a:ext cx="2399695" cy="812030"/>
          </a:xfrm>
          <a:prstGeom prst="wedgeEllipseCallout">
            <a:avLst>
              <a:gd name="adj1" fmla="val -108908"/>
              <a:gd name="adj2" fmla="val -5178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Click on “Update Subscriber Detail”.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17" y="0"/>
            <a:ext cx="7772400" cy="6858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etails ..contd.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555" r="1406" b="7062"/>
          <a:stretch/>
        </p:blipFill>
        <p:spPr bwMode="auto">
          <a:xfrm>
            <a:off x="0" y="129540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3733800" y="2514600"/>
            <a:ext cx="2936900" cy="627056"/>
          </a:xfrm>
          <a:prstGeom prst="wedgeEllipseCallout">
            <a:avLst>
              <a:gd name="adj1" fmla="val -33333"/>
              <a:gd name="adj2" fmla="val 135054"/>
            </a:avLst>
          </a:prstGeom>
          <a:solidFill>
            <a:srgbClr val="F1CB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Insert PRAN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etails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..contd.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533" r="1112" b="6803"/>
          <a:stretch/>
        </p:blipFill>
        <p:spPr bwMode="auto">
          <a:xfrm>
            <a:off x="0" y="1600200"/>
            <a:ext cx="9144000" cy="485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1905000" y="2386062"/>
            <a:ext cx="3390472" cy="1045986"/>
          </a:xfrm>
          <a:prstGeom prst="wedgeEllipseCallout">
            <a:avLst>
              <a:gd name="adj1" fmla="val 26828"/>
              <a:gd name="adj2" fmla="val 135130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Click here to see subscriber details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etails..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..contd.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562" r="1112" b="7595"/>
          <a:stretch/>
        </p:blipFill>
        <p:spPr bwMode="auto">
          <a:xfrm>
            <a:off x="0" y="1371600"/>
            <a:ext cx="9144000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5813" t="29548" r="15170" b="5556"/>
          <a:stretch>
            <a:fillRect/>
          </a:stretch>
        </p:blipFill>
        <p:spPr bwMode="auto">
          <a:xfrm>
            <a:off x="8586" y="838200"/>
            <a:ext cx="9144000" cy="601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143000" y="2819400"/>
            <a:ext cx="66294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10000" y="4985734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572000" y="1524000"/>
            <a:ext cx="4038600" cy="612648"/>
          </a:xfrm>
          <a:prstGeom prst="wedgeEllipseCallout">
            <a:avLst>
              <a:gd name="adj1" fmla="val -61373"/>
              <a:gd name="adj2" fmla="val 97741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Make Changes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 ..contd.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 ..contd.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920" r="1587" b="7448"/>
          <a:stretch/>
        </p:blipFill>
        <p:spPr bwMode="auto">
          <a:xfrm>
            <a:off x="0" y="1264489"/>
            <a:ext cx="9144000" cy="504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895598" y="3172537"/>
            <a:ext cx="1548581" cy="575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648199" y="2362200"/>
            <a:ext cx="4103739" cy="661165"/>
          </a:xfrm>
          <a:prstGeom prst="wedgeEllipseCallout">
            <a:avLst>
              <a:gd name="adj1" fmla="val -61373"/>
              <a:gd name="adj2" fmla="val 97741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Changes Initiated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 ..contd.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804" r="1270" b="7113"/>
          <a:stretch/>
        </p:blipFill>
        <p:spPr bwMode="auto">
          <a:xfrm>
            <a:off x="0" y="1371600"/>
            <a:ext cx="9144000" cy="505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2895600" y="4923675"/>
            <a:ext cx="2932842" cy="650938"/>
          </a:xfrm>
          <a:prstGeom prst="wedgeEllipseCallout">
            <a:avLst>
              <a:gd name="adj1" fmla="val 2778"/>
              <a:gd name="adj2" fmla="val 95667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Confirm the transaction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 ..contd.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562" r="1429" b="6872"/>
          <a:stretch/>
        </p:blipFill>
        <p:spPr bwMode="auto">
          <a:xfrm>
            <a:off x="0" y="1447800"/>
            <a:ext cx="9144000" cy="49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42999" y="4403411"/>
            <a:ext cx="1676401" cy="391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4784369"/>
            <a:ext cx="2241826" cy="238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4509443"/>
            <a:ext cx="1600200" cy="519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-Up Arrow 8"/>
          <p:cNvSpPr/>
          <p:nvPr/>
        </p:nvSpPr>
        <p:spPr>
          <a:xfrm>
            <a:off x="3428999" y="4065887"/>
            <a:ext cx="1004957" cy="887113"/>
          </a:xfrm>
          <a:prstGeom prst="leftRightUpArrow">
            <a:avLst/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743199" y="3387194"/>
            <a:ext cx="2782957" cy="715414"/>
          </a:xfrm>
          <a:prstGeom prst="flowChartConnector">
            <a:avLst/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Acknowledgement No. generated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 ..contd.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889" r="1250" b="7051"/>
          <a:stretch/>
        </p:blipFill>
        <p:spPr bwMode="auto">
          <a:xfrm>
            <a:off x="0" y="1524000"/>
            <a:ext cx="9144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09600" y="25146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1600200" y="1828800"/>
            <a:ext cx="3124200" cy="612648"/>
          </a:xfrm>
          <a:prstGeom prst="wedgeEllipseCallout">
            <a:avLst>
              <a:gd name="adj1" fmla="val -38313"/>
              <a:gd name="adj2" fmla="val 64573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Click on “Authorise Transaction”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419600" y="2057400"/>
            <a:ext cx="4267200" cy="1447800"/>
          </a:xfrm>
          <a:prstGeom prst="wedgeEllipseCallout">
            <a:avLst/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Login with second User id (Eg.Request  captured with 1002728200),</a:t>
            </a:r>
            <a:b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now login with second id 1002728201)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685800"/>
          </a:xfrm>
        </p:spPr>
        <p:txBody>
          <a:bodyPr/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 ..contd.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135" r="1313" b="6751"/>
          <a:stretch/>
        </p:blipFill>
        <p:spPr bwMode="auto">
          <a:xfrm>
            <a:off x="31124" y="1447800"/>
            <a:ext cx="9112876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107027" y="3657600"/>
            <a:ext cx="32319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019800" y="2620516"/>
            <a:ext cx="2693274" cy="963932"/>
          </a:xfrm>
          <a:prstGeom prst="wedgeEllipseCallout">
            <a:avLst>
              <a:gd name="adj1" fmla="val -63690"/>
              <a:gd name="adj2" fmla="val 79077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Click on “ Transaction Type”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Flow of Presentation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1430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Book Antiqua" pitchFamily="18" charset="0"/>
              </a:rPr>
              <a:t>Definition of subscriber maintenance.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ook Antiqua" pitchFamily="18" charset="0"/>
              </a:rPr>
              <a:t>Submission of request by subscriber.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ook Antiqua" pitchFamily="18" charset="0"/>
              </a:rPr>
              <a:t>Screen shot for downloading S2-Form from CRA website.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ook Antiqua" pitchFamily="18" charset="0"/>
              </a:rPr>
              <a:t>Procedure to be followed by nodal office to capture various requests in CRA system.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ook Antiqua" pitchFamily="18" charset="0"/>
              </a:rPr>
              <a:t>Subscriber Shifting Process (Transfer Cases)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Book Antiqua" pitchFamily="18" charset="0"/>
              </a:rPr>
              <a:t>Other views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" y="0"/>
            <a:ext cx="7772400" cy="685800"/>
          </a:xfrm>
        </p:spPr>
        <p:txBody>
          <a:bodyPr/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 ..contd.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530" r="1250" b="6197"/>
          <a:stretch/>
        </p:blipFill>
        <p:spPr bwMode="auto">
          <a:xfrm>
            <a:off x="0" y="1524000"/>
            <a:ext cx="9144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911599" y="4073670"/>
            <a:ext cx="2083443" cy="331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715000" y="3200400"/>
            <a:ext cx="3009418" cy="645675"/>
          </a:xfrm>
          <a:prstGeom prst="wedgeEllipseCallout">
            <a:avLst>
              <a:gd name="adj1" fmla="val -56548"/>
              <a:gd name="adj2" fmla="val 99814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Select” Subscriber Detail Change”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 ..contd.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461" r="1112" b="7052"/>
          <a:stretch/>
        </p:blipFill>
        <p:spPr bwMode="auto">
          <a:xfrm>
            <a:off x="0" y="1447800"/>
            <a:ext cx="91440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94432" y="4436659"/>
            <a:ext cx="1524001" cy="241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54366" y="4114800"/>
            <a:ext cx="1464067" cy="317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0" y="4921279"/>
            <a:ext cx="1464067" cy="322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5334000" y="2615209"/>
            <a:ext cx="3621640" cy="969239"/>
          </a:xfrm>
          <a:prstGeom prst="wedgeEllipseCallout">
            <a:avLst>
              <a:gd name="adj1" fmla="val -59028"/>
              <a:gd name="adj2" fmla="val 116342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Enter Acknowledgement No.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248400" y="4678164"/>
            <a:ext cx="1849348" cy="808236"/>
          </a:xfrm>
          <a:prstGeom prst="wedgeEllipseCallout">
            <a:avLst>
              <a:gd name="adj1" fmla="val -133215"/>
              <a:gd name="adj2" fmla="val 9297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Click on Search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 ..contd.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924" r="1389" b="6751"/>
          <a:stretch/>
        </p:blipFill>
        <p:spPr bwMode="auto">
          <a:xfrm>
            <a:off x="0" y="1295400"/>
            <a:ext cx="9144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14399" y="4194243"/>
            <a:ext cx="7804597" cy="987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 ..contd.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648" r="1135" b="7078"/>
          <a:stretch/>
        </p:blipFill>
        <p:spPr bwMode="auto">
          <a:xfrm>
            <a:off x="2146" y="1371600"/>
            <a:ext cx="914185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362200" y="5034881"/>
            <a:ext cx="2514600" cy="527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199" y="5502351"/>
            <a:ext cx="1078789" cy="325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4800599" y="4225916"/>
            <a:ext cx="3390481" cy="653932"/>
          </a:xfrm>
          <a:prstGeom prst="wedgeEllipseCallout">
            <a:avLst>
              <a:gd name="adj1" fmla="val -88131"/>
              <a:gd name="adj2" fmla="val 159930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Click on Authorise and then Submit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Changes in Personal details ..contd.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676" r="1429" b="7448"/>
          <a:stretch/>
        </p:blipFill>
        <p:spPr bwMode="auto">
          <a:xfrm>
            <a:off x="0" y="1371600"/>
            <a:ext cx="9144000" cy="504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295400" y="4363669"/>
            <a:ext cx="2782957" cy="327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334000" y="2627602"/>
            <a:ext cx="3556000" cy="1639598"/>
          </a:xfrm>
          <a:prstGeom prst="wedgeEllipseCallout">
            <a:avLst>
              <a:gd name="adj1" fmla="val -81303"/>
              <a:gd name="adj2" fmla="val 53652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Message: “Subscriber Detail change has been accepted”  PAO/CDDO can see changes by next day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8686800" cy="15240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etc.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659" r="1553" b="6892"/>
          <a:stretch/>
        </p:blipFill>
        <p:spPr bwMode="auto">
          <a:xfrm>
            <a:off x="-32198" y="1524000"/>
            <a:ext cx="9176197" cy="493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4267200" y="2366527"/>
            <a:ext cx="3339996" cy="1062473"/>
          </a:xfrm>
          <a:prstGeom prst="wedgeEllipseCallout">
            <a:avLst>
              <a:gd name="adj1" fmla="val -80861"/>
              <a:gd name="adj2" fmla="val -9563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Click on Subscriber Maintenance and select the desired request form “ Sub Menu’s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599" y="2647650"/>
            <a:ext cx="1475813" cy="286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7772400" cy="6096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etc…contd.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784" r="1429" b="7268"/>
          <a:stretch/>
        </p:blipFill>
        <p:spPr bwMode="auto">
          <a:xfrm>
            <a:off x="0" y="1447800"/>
            <a:ext cx="9067800" cy="483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4572000" y="2936305"/>
            <a:ext cx="1073242" cy="648143"/>
          </a:xfrm>
          <a:prstGeom prst="wedgeRoundRectCallout">
            <a:avLst/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Enter PRAN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581399" y="3657600"/>
            <a:ext cx="1763183" cy="362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038" r="1270" b="6308"/>
          <a:stretch/>
        </p:blipFill>
        <p:spPr bwMode="auto">
          <a:xfrm>
            <a:off x="0" y="1524000"/>
            <a:ext cx="9144000" cy="496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4676104" y="2971800"/>
            <a:ext cx="914400" cy="612648"/>
          </a:xfrm>
          <a:prstGeom prst="borderCallout1">
            <a:avLst>
              <a:gd name="adj1" fmla="val 101669"/>
              <a:gd name="adj2" fmla="val -1984"/>
              <a:gd name="adj3" fmla="val 139828"/>
              <a:gd name="adj4" fmla="val -31291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Click here for IPIN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57600" y="3808304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9" y="1524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791" r="1112" b="6308"/>
          <a:stretch/>
        </p:blipFill>
        <p:spPr bwMode="auto">
          <a:xfrm>
            <a:off x="0" y="1447800"/>
            <a:ext cx="9144000" cy="50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Callout 4"/>
          <p:cNvSpPr/>
          <p:nvPr/>
        </p:nvSpPr>
        <p:spPr>
          <a:xfrm>
            <a:off x="2356833" y="4114800"/>
            <a:ext cx="1232899" cy="573446"/>
          </a:xfrm>
          <a:prstGeom prst="rightArrowCallout">
            <a:avLst/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Click on Submit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57599" y="4290083"/>
            <a:ext cx="1155843" cy="245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80010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544" r="2063" b="6802"/>
          <a:stretch/>
        </p:blipFill>
        <p:spPr bwMode="auto">
          <a:xfrm>
            <a:off x="0" y="1447800"/>
            <a:ext cx="9144000" cy="50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191000" y="4686300"/>
            <a:ext cx="1478305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486399" y="3765764"/>
            <a:ext cx="2723193" cy="656884"/>
          </a:xfrm>
          <a:prstGeom prst="wedgeEllipseCallout">
            <a:avLst>
              <a:gd name="adj1" fmla="val -70929"/>
              <a:gd name="adj2" fmla="val 97740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Click on Confirm button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is Subscriber Maintenance</a:t>
            </a:r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839200" cy="4906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latin typeface="Book Antiqua" pitchFamily="18" charset="0"/>
              </a:rPr>
              <a:t>It is a facility provided by CRA to subscribers, wherein he can request any changes in his Permanent Retirement Account (PRA). For example:</a:t>
            </a:r>
          </a:p>
          <a:p>
            <a:pPr marL="0" indent="0" algn="just"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algn="just"/>
            <a:r>
              <a:rPr lang="en-US" sz="2800" dirty="0" smtClean="0">
                <a:latin typeface="Book Antiqua" pitchFamily="18" charset="0"/>
              </a:rPr>
              <a:t>Changes in Personal Details</a:t>
            </a:r>
          </a:p>
          <a:p>
            <a:pPr algn="just"/>
            <a:r>
              <a:rPr lang="en-US" sz="2800" dirty="0" smtClean="0">
                <a:latin typeface="Book Antiqua" pitchFamily="18" charset="0"/>
              </a:rPr>
              <a:t>Changes in Bank Details</a:t>
            </a:r>
          </a:p>
          <a:p>
            <a:pPr algn="just"/>
            <a:r>
              <a:rPr lang="en-US" sz="2800" dirty="0" smtClean="0">
                <a:latin typeface="Book Antiqua" pitchFamily="18" charset="0"/>
              </a:rPr>
              <a:t>Changes in Nomination Details</a:t>
            </a:r>
          </a:p>
          <a:p>
            <a:pPr algn="just"/>
            <a:r>
              <a:rPr lang="en-US" sz="2800" dirty="0" smtClean="0">
                <a:latin typeface="Book Antiqua" pitchFamily="18" charset="0"/>
              </a:rPr>
              <a:t>Reissue of PRAN Card (Loss of PRAN card)</a:t>
            </a:r>
          </a:p>
          <a:p>
            <a:pPr algn="just"/>
            <a:r>
              <a:rPr lang="en-US" sz="2800" dirty="0" smtClean="0">
                <a:latin typeface="Book Antiqua" pitchFamily="18" charset="0"/>
              </a:rPr>
              <a:t>Reissue of IPIN/TPIN (Forgot IPIN)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31" y="1524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l="1" t="14163" r="1271" b="6716"/>
          <a:stretch/>
        </p:blipFill>
        <p:spPr bwMode="auto">
          <a:xfrm>
            <a:off x="0" y="1371600"/>
            <a:ext cx="9144000" cy="508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371600" y="3810000"/>
            <a:ext cx="5556964" cy="329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124200" y="2667000"/>
            <a:ext cx="3627463" cy="662756"/>
          </a:xfrm>
          <a:prstGeom prst="wedgeEllipseCallout">
            <a:avLst>
              <a:gd name="adj1" fmla="val 30179"/>
              <a:gd name="adj2" fmla="val 116397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Acknowledgement Number generated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889" r="1250" b="6837"/>
          <a:stretch/>
        </p:blipFill>
        <p:spPr bwMode="auto">
          <a:xfrm>
            <a:off x="0" y="13716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1295400" y="2698527"/>
            <a:ext cx="2700759" cy="410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114799" y="1463204"/>
            <a:ext cx="4861367" cy="1889596"/>
          </a:xfrm>
          <a:prstGeom prst="wedgeEllipseCallout">
            <a:avLst>
              <a:gd name="adj1" fmla="val -73156"/>
              <a:gd name="adj2" fmla="val 27415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Login with other User id (eg.1002728201). Go to Subscriber maintenance  and click on  “ Authorise Reissue IPIN -TPIN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712" r="1666" b="6751"/>
          <a:stretch/>
        </p:blipFill>
        <p:spPr bwMode="auto">
          <a:xfrm>
            <a:off x="0" y="137160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flipV="1">
            <a:off x="3276600" y="3962400"/>
            <a:ext cx="26670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3276600" y="4114800"/>
            <a:ext cx="2667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5410200" y="2514600"/>
            <a:ext cx="3733800" cy="917448"/>
          </a:xfrm>
          <a:prstGeom prst="wedgeEllipseCallout">
            <a:avLst>
              <a:gd name="adj1" fmla="val -75271"/>
              <a:gd name="adj2" fmla="val 108105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Enter User Id or PRAN or Acknowledgement number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flipV="1">
            <a:off x="4152900" y="4953000"/>
            <a:ext cx="6477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6781800" y="4721352"/>
            <a:ext cx="2209800" cy="612648"/>
          </a:xfrm>
          <a:prstGeom prst="wedgeEllipseCallout">
            <a:avLst>
              <a:gd name="adj1" fmla="val -143728"/>
              <a:gd name="adj2" fmla="val 17128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Click on Search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904" y="1524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103" r="1250" b="6196"/>
          <a:stretch/>
        </p:blipFill>
        <p:spPr bwMode="auto">
          <a:xfrm>
            <a:off x="0" y="1219200"/>
            <a:ext cx="91440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205990" y="2590800"/>
            <a:ext cx="1180363" cy="246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133600" y="2668328"/>
            <a:ext cx="6713316" cy="740958"/>
          </a:xfrm>
          <a:prstGeom prst="wedgeEllipseCallout">
            <a:avLst>
              <a:gd name="adj1" fmla="val -62517"/>
              <a:gd name="adj2" fmla="val -56840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Click here to see Expand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78486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702" r="1406" b="6970"/>
          <a:stretch/>
        </p:blipFill>
        <p:spPr bwMode="auto">
          <a:xfrm>
            <a:off x="0" y="1447800"/>
            <a:ext cx="91440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3938176" y="5118779"/>
            <a:ext cx="902405" cy="242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4267200" y="5849235"/>
            <a:ext cx="927442" cy="322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5208892" y="3163889"/>
            <a:ext cx="3477908" cy="649159"/>
          </a:xfrm>
          <a:prstGeom prst="wedgeEllipseCallout">
            <a:avLst>
              <a:gd name="adj1" fmla="val -61958"/>
              <a:gd name="adj2" fmla="val 251141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Click on Authorise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275692" y="5437758"/>
            <a:ext cx="2241318" cy="810642"/>
          </a:xfrm>
          <a:prstGeom prst="wedgeEllipseCallout">
            <a:avLst>
              <a:gd name="adj1" fmla="val -98851"/>
              <a:gd name="adj2" fmla="val 6951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Click on submit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24" y="1524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702" r="1876" b="6491"/>
          <a:stretch/>
        </p:blipFill>
        <p:spPr bwMode="auto">
          <a:xfrm>
            <a:off x="0" y="1447800"/>
            <a:ext cx="9143999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flipV="1">
            <a:off x="1981200" y="4114800"/>
            <a:ext cx="3810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4343400" y="2743200"/>
            <a:ext cx="3581400" cy="612648"/>
          </a:xfrm>
          <a:prstGeom prst="wedgeEllipseCallout">
            <a:avLst>
              <a:gd name="adj1" fmla="val -66666"/>
              <a:gd name="adj2" fmla="val 168221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Authorisation message will appear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703" r="1876" b="6250"/>
          <a:stretch/>
        </p:blipFill>
        <p:spPr bwMode="auto">
          <a:xfrm>
            <a:off x="0" y="1371600"/>
            <a:ext cx="9144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1856191" y="3253717"/>
            <a:ext cx="1320153" cy="327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272054" y="2697205"/>
            <a:ext cx="3805146" cy="658643"/>
          </a:xfrm>
          <a:prstGeom prst="wedgeEllipseCallout">
            <a:avLst>
              <a:gd name="adj1" fmla="val -79903"/>
              <a:gd name="adj2" fmla="val 29332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Click on Reprint PRAN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1524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702" r="1406" b="6731"/>
          <a:stretch/>
        </p:blipFill>
        <p:spPr bwMode="auto">
          <a:xfrm>
            <a:off x="0" y="1371600"/>
            <a:ext cx="9144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3276600" y="4249934"/>
            <a:ext cx="1313876" cy="245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724400" y="3147688"/>
            <a:ext cx="3477908" cy="658921"/>
          </a:xfrm>
          <a:prstGeom prst="wedgeEllipseCallout">
            <a:avLst>
              <a:gd name="adj1" fmla="val -67129"/>
              <a:gd name="adj2" fmla="val 97741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Enter  PRAN and click Submit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4" y="762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319" r="1718" b="6883"/>
          <a:stretch/>
        </p:blipFill>
        <p:spPr bwMode="auto">
          <a:xfrm>
            <a:off x="0" y="1371600"/>
            <a:ext cx="9143999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4053502" y="4845127"/>
            <a:ext cx="775326" cy="488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815501" y="3276600"/>
            <a:ext cx="3566499" cy="655090"/>
          </a:xfrm>
          <a:prstGeom prst="wedgeEllipseCallout">
            <a:avLst>
              <a:gd name="adj1" fmla="val -59057"/>
              <a:gd name="adj2" fmla="val 199316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Click on Confirm Button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Reissue of IPIN/ PRAN card etc…contd.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795" r="1876" b="7357"/>
          <a:stretch/>
        </p:blipFill>
        <p:spPr bwMode="auto">
          <a:xfrm>
            <a:off x="0" y="1066800"/>
            <a:ext cx="91440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1524000" y="3039791"/>
            <a:ext cx="2407338" cy="1913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038422" y="2201591"/>
            <a:ext cx="3572178" cy="1913209"/>
          </a:xfrm>
          <a:prstGeom prst="wedgeEllipseCallout">
            <a:avLst>
              <a:gd name="adj1" fmla="val -83152"/>
              <a:gd name="adj2" fmla="val 48771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Generation of Acknowledgement Number and message : Reprint request captured  and awaiting verification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7772400" cy="685800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can a subscriber requests for Changes in PRAN (For Subscriber)</a:t>
            </a:r>
            <a:endParaRPr lang="en-US" sz="1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Book Antiqua" pitchFamily="18" charset="0"/>
              </a:rPr>
              <a:t>Go to </a:t>
            </a:r>
            <a:r>
              <a:rPr lang="en-US" sz="2800" dirty="0" smtClean="0">
                <a:latin typeface="Book Antiqua" pitchFamily="18" charset="0"/>
                <a:hlinkClick r:id="rId2"/>
              </a:rPr>
              <a:t>www.npscra.nsdl.co.in</a:t>
            </a:r>
            <a:endParaRPr lang="en-US" sz="2800" dirty="0" smtClean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Download Subscriber Detail Change Form(S2 Form)</a:t>
            </a:r>
          </a:p>
          <a:p>
            <a:r>
              <a:rPr lang="en-US" sz="2800" dirty="0" smtClean="0">
                <a:latin typeface="Book Antiqua" pitchFamily="18" charset="0"/>
              </a:rPr>
              <a:t>Submit it to respective PAO/CDDO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001000" cy="609600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Authorisation of  Reissue of PRAN Card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558" r="1406" b="6645"/>
          <a:stretch/>
        </p:blipFill>
        <p:spPr bwMode="auto">
          <a:xfrm>
            <a:off x="0" y="1371600"/>
            <a:ext cx="9144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1447800" y="2888105"/>
            <a:ext cx="2395892" cy="388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724400" y="2744836"/>
            <a:ext cx="4250776" cy="656936"/>
          </a:xfrm>
          <a:prstGeom prst="wedgeEllipseCallout">
            <a:avLst>
              <a:gd name="adj1" fmla="val -71541"/>
              <a:gd name="adj2" fmla="val -4711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Click on Sub Menu: Authorise Reprint PRAN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124" y="152400"/>
            <a:ext cx="8001000" cy="685800"/>
          </a:xfrm>
        </p:spPr>
        <p:txBody>
          <a:bodyPr/>
          <a:lstStyle/>
          <a:p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</a:t>
            </a:r>
            <a:r>
              <a:rPr lang="en-US" sz="1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Authorisation</a:t>
            </a: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 Reissue of PRAN </a:t>
            </a:r>
            <a:r>
              <a:rPr lang="en-US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Card..</a:t>
            </a:r>
            <a:r>
              <a:rPr lang="en-US" sz="1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contd</a:t>
            </a:r>
            <a:r>
              <a:rPr lang="en-US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937" r="1429" b="6852"/>
          <a:stretch/>
        </p:blipFill>
        <p:spPr bwMode="auto">
          <a:xfrm>
            <a:off x="0" y="1295400"/>
            <a:ext cx="9144000" cy="513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3470965" y="4038600"/>
            <a:ext cx="2396435" cy="23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3470965" y="3810000"/>
            <a:ext cx="2396435" cy="23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4876800" y="2460353"/>
            <a:ext cx="4019826" cy="1505095"/>
          </a:xfrm>
          <a:prstGeom prst="wedgeEllipseCallout">
            <a:avLst>
              <a:gd name="adj1" fmla="val -44132"/>
              <a:gd name="adj2" fmla="val 48542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Enter: Either PRAN or Acknowledgement Number and click on search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flipV="1">
            <a:off x="4004365" y="4868253"/>
            <a:ext cx="861235" cy="237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7772400" cy="6096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Authorisation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 Reissue of PRAN Card..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contd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045" r="1112" b="6389"/>
          <a:stretch/>
        </p:blipFill>
        <p:spPr bwMode="auto">
          <a:xfrm>
            <a:off x="0" y="1295400"/>
            <a:ext cx="9144000" cy="51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1578796" y="3505200"/>
            <a:ext cx="1926404" cy="494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191000" y="2275725"/>
            <a:ext cx="3467528" cy="1153275"/>
          </a:xfrm>
          <a:prstGeom prst="wedgeEllipseCallout">
            <a:avLst>
              <a:gd name="adj1" fmla="val -74260"/>
              <a:gd name="adj2" fmla="val 79090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Click on Acknowledgement Number to expand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</a:t>
            </a:r>
            <a:r>
              <a:rPr lang="en-US" sz="1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Authorisation</a:t>
            </a: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 Reissue of PRAN Card..</a:t>
            </a:r>
            <a:r>
              <a:rPr lang="en-US" sz="1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contd</a:t>
            </a: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163" r="1270" b="6716"/>
          <a:stretch/>
        </p:blipFill>
        <p:spPr bwMode="auto">
          <a:xfrm>
            <a:off x="0" y="1447800"/>
            <a:ext cx="9144000" cy="50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4174339" y="4398374"/>
            <a:ext cx="1312061" cy="243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715001" y="2895600"/>
            <a:ext cx="2315402" cy="1136767"/>
          </a:xfrm>
          <a:prstGeom prst="wedgeEllipseCallout">
            <a:avLst>
              <a:gd name="adj1" fmla="val -76389"/>
              <a:gd name="adj2" fmla="val 80949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Click on “Authorize “ and submit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4114800" y="4621976"/>
            <a:ext cx="1312061" cy="324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5" y="152400"/>
            <a:ext cx="7772400" cy="685800"/>
          </a:xfrm>
        </p:spPr>
        <p:txBody>
          <a:bodyPr/>
          <a:lstStyle/>
          <a:p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</a:t>
            </a:r>
            <a:r>
              <a:rPr lang="en-US" sz="1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Authorisation</a:t>
            </a: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 Reissue of PRAN Card..</a:t>
            </a:r>
            <a:r>
              <a:rPr lang="en-US" sz="1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contd</a:t>
            </a: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562" r="1112" b="6630"/>
          <a:stretch/>
        </p:blipFill>
        <p:spPr bwMode="auto">
          <a:xfrm>
            <a:off x="0" y="1295400"/>
            <a:ext cx="9144000" cy="516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3429000" y="4080614"/>
            <a:ext cx="2388742" cy="491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334000" y="2270808"/>
            <a:ext cx="3467528" cy="1313640"/>
          </a:xfrm>
          <a:prstGeom prst="wedgeEllipseCallout">
            <a:avLst>
              <a:gd name="adj1" fmla="val -51203"/>
              <a:gd name="adj2" fmla="val 111078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Message : Reprint PRAN Request has been authorised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7772400" cy="6858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Authorisation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 Reissue of PRAN Card..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contd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804" r="1270" b="6390"/>
          <a:stretch/>
        </p:blipFill>
        <p:spPr bwMode="auto">
          <a:xfrm>
            <a:off x="0" y="1295400"/>
            <a:ext cx="9144000" cy="51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1412518" y="3400460"/>
            <a:ext cx="2238222" cy="328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079518" y="2133600"/>
            <a:ext cx="2778482" cy="988820"/>
          </a:xfrm>
          <a:prstGeom prst="wedgeEllipseCallout">
            <a:avLst>
              <a:gd name="adj1" fmla="val -87500"/>
              <a:gd name="adj2" fmla="val 77727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Click on sub menu: Request Status View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8" y="152400"/>
            <a:ext cx="7772400" cy="533400"/>
          </a:xfrm>
        </p:spPr>
        <p:txBody>
          <a:bodyPr/>
          <a:lstStyle/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Authorisation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 Reissue of PRAN Card..</a:t>
            </a:r>
            <a:r>
              <a:rPr lang="en-US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contd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431" r="1587" b="6472"/>
          <a:stretch/>
        </p:blipFill>
        <p:spPr bwMode="auto">
          <a:xfrm>
            <a:off x="0" y="1219200"/>
            <a:ext cx="9143999" cy="525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3505200" y="3983308"/>
            <a:ext cx="2245442" cy="588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343400" y="2264627"/>
            <a:ext cx="4336026" cy="1850173"/>
          </a:xfrm>
          <a:prstGeom prst="wedgeEllipseCallout">
            <a:avLst>
              <a:gd name="adj1" fmla="val -29762"/>
              <a:gd name="adj2" fmla="val 64602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Select the Required Option, Enter Acknowledgement Number  and click on Search Button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3469558" y="4953000"/>
            <a:ext cx="2245442" cy="336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7772400" cy="685800"/>
          </a:xfrm>
        </p:spPr>
        <p:txBody>
          <a:bodyPr/>
          <a:lstStyle/>
          <a:p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</a:t>
            </a:r>
            <a:r>
              <a:rPr lang="en-US" sz="1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Authorisation</a:t>
            </a: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 Reissue of PRAN Card..</a:t>
            </a:r>
            <a:r>
              <a:rPr lang="en-US" sz="1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contd</a:t>
            </a: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785" r="1270" b="7519"/>
          <a:stretch/>
        </p:blipFill>
        <p:spPr bwMode="auto">
          <a:xfrm>
            <a:off x="0" y="1295400"/>
            <a:ext cx="9144000" cy="497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1143000" y="4240117"/>
            <a:ext cx="1929502" cy="4158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419599" y="2895600"/>
            <a:ext cx="3781823" cy="1001450"/>
          </a:xfrm>
          <a:prstGeom prst="wedgeEllipseCallout">
            <a:avLst>
              <a:gd name="adj1" fmla="val -89200"/>
              <a:gd name="adj2" fmla="val 110950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Click on Acknowledgement Number to Expand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31" y="152400"/>
            <a:ext cx="7772400" cy="685800"/>
          </a:xfrm>
        </p:spPr>
        <p:txBody>
          <a:bodyPr/>
          <a:lstStyle/>
          <a:p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 for </a:t>
            </a:r>
            <a:r>
              <a:rPr lang="en-US" sz="1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Authorisation</a:t>
            </a: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 Reissue of PRAN Card..</a:t>
            </a:r>
            <a:r>
              <a:rPr lang="en-US" sz="18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contd</a:t>
            </a: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3804" r="1270" b="7354"/>
          <a:stretch/>
        </p:blipFill>
        <p:spPr bwMode="auto">
          <a:xfrm>
            <a:off x="0" y="1295400"/>
            <a:ext cx="9144000" cy="511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228599" y="4259394"/>
            <a:ext cx="8798527" cy="1150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477000" y="2670954"/>
            <a:ext cx="2701302" cy="989694"/>
          </a:xfrm>
          <a:prstGeom prst="wedgeEllipseCallout">
            <a:avLst>
              <a:gd name="adj1" fmla="val -33691"/>
              <a:gd name="adj2" fmla="val 127396"/>
            </a:avLst>
          </a:prstGeom>
          <a:solidFill>
            <a:srgbClr val="E5A3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Details of Captured request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Screenshot to download S2 Form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838200"/>
            <a:ext cx="9164557" cy="5638800"/>
            <a:chOff x="0" y="838200"/>
            <a:chExt cx="9164557" cy="60960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1" t="9895" r="-148" b="8334"/>
            <a:stretch/>
          </p:blipFill>
          <p:spPr bwMode="auto">
            <a:xfrm>
              <a:off x="0" y="838200"/>
              <a:ext cx="9164557" cy="4168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7" t="31314" r="89166" b="25842"/>
            <a:stretch/>
          </p:blipFill>
          <p:spPr bwMode="auto">
            <a:xfrm>
              <a:off x="0" y="4671701"/>
              <a:ext cx="9164556" cy="226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3" t="31314" r="2814" b="25842"/>
            <a:stretch/>
          </p:blipFill>
          <p:spPr bwMode="auto">
            <a:xfrm>
              <a:off x="0" y="4537736"/>
              <a:ext cx="8851738" cy="226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Oval Callout 4"/>
          <p:cNvSpPr/>
          <p:nvPr/>
        </p:nvSpPr>
        <p:spPr>
          <a:xfrm>
            <a:off x="5334000" y="3811164"/>
            <a:ext cx="2819400" cy="1146048"/>
          </a:xfrm>
          <a:prstGeom prst="wedgeEllipseCallout">
            <a:avLst>
              <a:gd name="adj1" fmla="val -72184"/>
              <a:gd name="adj2" fmla="val 112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Click on “ Form” to download S2 form</a:t>
            </a:r>
            <a:endParaRPr lang="en-US" sz="1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8912" y="5676899"/>
            <a:ext cx="20193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Procedures for Nodal Office (DTO) to submit various requests in CRA system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8458200" cy="5410200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b="1" dirty="0" smtClean="0"/>
              <a:t>Request for Changes in Personal Details.   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Login into the </a:t>
            </a:r>
            <a:r>
              <a:rPr lang="en-US" sz="2000" b="1" dirty="0" smtClean="0">
                <a:hlinkClick r:id="rId2"/>
              </a:rPr>
              <a:t>www.npscan-cra.com</a:t>
            </a:r>
            <a:r>
              <a:rPr lang="en-US" sz="2000" b="1" dirty="0" smtClean="0"/>
              <a:t> (NPSCAN System)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Enter Nodal Office User Id and Password (Given at the time of Registration in CRA system).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In case, of request of Changes in subscriber personal details  </a:t>
            </a:r>
          </a:p>
          <a:p>
            <a:pPr>
              <a:buNone/>
            </a:pPr>
            <a:r>
              <a:rPr lang="en-US" sz="2000" b="1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 	</a:t>
            </a:r>
            <a:r>
              <a:rPr lang="en-US" sz="2000" b="1" dirty="0" smtClean="0">
                <a:ea typeface="+mn-ea"/>
                <a:cs typeface="+mn-cs"/>
              </a:rPr>
              <a:t>Go to Transaction Menu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ea typeface="+mn-ea"/>
                <a:cs typeface="+mn-cs"/>
              </a:rPr>
              <a:t> 	Select  Sub Menu: Update Subscriber Details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ea typeface="+mn-ea"/>
                <a:cs typeface="+mn-cs"/>
              </a:rPr>
              <a:t>  	Enter PRAN of Subscriber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70" y="76200"/>
            <a:ext cx="6977130" cy="685800"/>
          </a:xfrm>
        </p:spPr>
        <p:txBody>
          <a:bodyPr/>
          <a:lstStyle/>
          <a:p>
            <a:r>
              <a:rPr lang="en-US" sz="1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</a:t>
            </a: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…. Procedures for Nodal Office </a:t>
            </a:r>
            <a:r>
              <a:rPr lang="en-US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(PAO/CDDO) </a:t>
            </a: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 submit various requests in CRA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8839200" cy="5440363"/>
          </a:xfrm>
        </p:spPr>
        <p:txBody>
          <a:bodyPr/>
          <a:lstStyle/>
          <a:p>
            <a:pPr algn="just">
              <a:buNone/>
            </a:pPr>
            <a:endParaRPr lang="en-US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sz="1600" b="1" dirty="0" smtClean="0"/>
              <a:t>	</a:t>
            </a:r>
            <a:r>
              <a:rPr lang="en-US" sz="2000" dirty="0" smtClean="0">
                <a:latin typeface="Book Antiqua" pitchFamily="18" charset="0"/>
              </a:rPr>
              <a:t>Click on Edit and Make changes </a:t>
            </a:r>
          </a:p>
          <a:p>
            <a:pPr lvl="1" algn="just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Book Antiqua" pitchFamily="18" charset="0"/>
              </a:rPr>
              <a:t>   Click on confirm Button and Note down the 10 Digit  Acknowledgement id</a:t>
            </a:r>
          </a:p>
          <a:p>
            <a:pPr lvl="1" algn="just">
              <a:buNone/>
            </a:pPr>
            <a:endParaRPr lang="en-US" sz="2000" dirty="0" smtClean="0">
              <a:latin typeface="Book Antiqu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latin typeface="Book Antiqua" pitchFamily="18" charset="0"/>
              </a:rPr>
              <a:t>Login with the other User Id and Authorize the same. For example.  USER ID 1002745600, </a:t>
            </a:r>
            <a:r>
              <a:rPr lang="en-US" sz="2000" dirty="0">
                <a:latin typeface="Book Antiqua" pitchFamily="18" charset="0"/>
              </a:rPr>
              <a:t>P</a:t>
            </a:r>
            <a:r>
              <a:rPr lang="en-US" sz="2000" dirty="0" smtClean="0">
                <a:latin typeface="Book Antiqua" pitchFamily="18" charset="0"/>
              </a:rPr>
              <a:t>AO/CDDO has to capture the request with this user id and 	after capturing a request, he has to log out from 	the system and login 	with other USER ID10027456001,and authorize 	the respective request.</a:t>
            </a:r>
          </a:p>
          <a:p>
            <a:pPr algn="just">
              <a:buNone/>
            </a:pP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 Antiqua" pitchFamily="18" charset="0"/>
              </a:rPr>
              <a:t>Change in Subscribers’ Details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Group 6"/>
          <p:cNvGraphicFramePr>
            <a:graphicFrameLocks noGrp="1"/>
          </p:cNvGraphicFramePr>
          <p:nvPr/>
        </p:nvGraphicFramePr>
        <p:xfrm>
          <a:off x="152400" y="1143000"/>
          <a:ext cx="8077200" cy="4114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696212"/>
                <a:gridCol w="1632316"/>
                <a:gridCol w="1748672"/>
              </a:tblGrid>
              <a:tr h="733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Type of Request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26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Maker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26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Authoriser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2625"/>
                    </a:solidFill>
                  </a:tcPr>
                </a:tc>
              </a:tr>
              <a:tr h="758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Change in Personal &amp; Bank Details (other than Core Data)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5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Change in Core Data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5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Change in  Nomination Details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5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Change in  Employment Details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5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Change in Scheme Preference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5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Reissue of I-Pin / T-Pin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4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Reprint of PRAN card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1200B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1200B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Introductory Screen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/>
          <a:srcRect t="14101" r="1406" b="7839"/>
          <a:stretch/>
        </p:blipFill>
        <p:spPr bwMode="auto">
          <a:xfrm>
            <a:off x="0" y="12954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DL">
  <a:themeElements>
    <a:clrScheme name="nsdl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500000"/>
      </a:accent1>
      <a:accent2>
        <a:srgbClr val="8E0000"/>
      </a:accent2>
      <a:accent3>
        <a:srgbClr val="B34101"/>
      </a:accent3>
      <a:accent4>
        <a:srgbClr val="F45E02"/>
      </a:accent4>
      <a:accent5>
        <a:srgbClr val="FF8C2D"/>
      </a:accent5>
      <a:accent6>
        <a:srgbClr val="FFBC43"/>
      </a:accent6>
      <a:hlink>
        <a:srgbClr val="421300"/>
      </a:hlink>
      <a:folHlink>
        <a:srgbClr val="C86400"/>
      </a:folHlink>
    </a:clrScheme>
    <a:fontScheme name="Helvetica">
      <a:majorFont>
        <a:latin typeface="Helvetica 65 Medium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5299</TotalTime>
  <Words>899</Words>
  <Application>Microsoft Office PowerPoint</Application>
  <PresentationFormat>On-screen Show (4:3)</PresentationFormat>
  <Paragraphs>154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NSDL</vt:lpstr>
      <vt:lpstr>PowerPoint Presentation</vt:lpstr>
      <vt:lpstr>Flow of Presentation</vt:lpstr>
      <vt:lpstr>What is Subscriber Maintenance</vt:lpstr>
      <vt:lpstr>How can a subscriber requests for Changes in PRAN (For Subscriber)</vt:lpstr>
      <vt:lpstr>Screenshot to download S2 Form</vt:lpstr>
      <vt:lpstr>Procedures for Nodal Office (DTO) to submit various requests in CRA system</vt:lpstr>
      <vt:lpstr>Cont…. Procedures for Nodal Office (PAO/CDDO) to submit various requests in CRA system</vt:lpstr>
      <vt:lpstr>Change in Subscribers’ Details</vt:lpstr>
      <vt:lpstr>Introductory Screen</vt:lpstr>
      <vt:lpstr>Changes in Personal details</vt:lpstr>
      <vt:lpstr>Changes in Personal details ..contd.</vt:lpstr>
      <vt:lpstr>Changes in Personal details ..contd.</vt:lpstr>
      <vt:lpstr>Changes in Personal details.. ..contd.</vt:lpstr>
      <vt:lpstr>Changes in Personal details ..contd.</vt:lpstr>
      <vt:lpstr>Changes in Personal details ..contd.</vt:lpstr>
      <vt:lpstr>Changes in Personal details ..contd.</vt:lpstr>
      <vt:lpstr>Changes in Personal details ..contd.</vt:lpstr>
      <vt:lpstr>Changes in Personal details ..contd.</vt:lpstr>
      <vt:lpstr>Changes in Personal details ..contd.</vt:lpstr>
      <vt:lpstr>Changes in Personal details ..contd.</vt:lpstr>
      <vt:lpstr>Changes in Personal details ..contd.</vt:lpstr>
      <vt:lpstr>Changes in Personal details ..contd.</vt:lpstr>
      <vt:lpstr>Changes in Personal details ..contd.</vt:lpstr>
      <vt:lpstr>Changes in Personal details ..contd.</vt:lpstr>
      <vt:lpstr>Procedure for Reissue of IPIN/ PRAN card etc.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Reissue of IPIN/ PRAN card etc…contd.</vt:lpstr>
      <vt:lpstr>Procedure for Authorisation of  Reissue of PRAN Card</vt:lpstr>
      <vt:lpstr>Procedure for Authorisation of  Reissue of PRAN Card..contd.</vt:lpstr>
      <vt:lpstr>Procedure for Authorisation of  Reissue of PRAN Card..contd.</vt:lpstr>
      <vt:lpstr>Procedure for Authorisation of  Reissue of PRAN Card..contd.</vt:lpstr>
      <vt:lpstr>Procedure for Authorisation of  Reissue of PRAN Card..contd.</vt:lpstr>
      <vt:lpstr>Procedure for Authorisation of  Reissue of PRAN Card..contd.</vt:lpstr>
      <vt:lpstr>Procedure for Authorisation of  Reissue of PRAN Card..contd.</vt:lpstr>
      <vt:lpstr>Procedure for Authorisation of  Reissue of PRAN Card..contd.</vt:lpstr>
      <vt:lpstr>Procedure for Authorisation of  Reissue of PRAN Card..contd.</vt:lpstr>
    </vt:vector>
  </TitlesOfParts>
  <Company>forecast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srinivas</dc:creator>
  <cp:lastModifiedBy>Dhiraj Mhatre</cp:lastModifiedBy>
  <cp:revision>733</cp:revision>
  <dcterms:created xsi:type="dcterms:W3CDTF">2009-07-30T06:59:29Z</dcterms:created>
  <dcterms:modified xsi:type="dcterms:W3CDTF">2017-01-17T12:50:42Z</dcterms:modified>
</cp:coreProperties>
</file>